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1"/>
  </p:notesMasterIdLst>
  <p:sldIdLst>
    <p:sldId id="280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9" r:id="rId16"/>
    <p:sldId id="360" r:id="rId17"/>
    <p:sldId id="361" r:id="rId18"/>
    <p:sldId id="365" r:id="rId19"/>
    <p:sldId id="364" r:id="rId20"/>
    <p:sldId id="366" r:id="rId21"/>
    <p:sldId id="367" r:id="rId22"/>
    <p:sldId id="370" r:id="rId23"/>
    <p:sldId id="368" r:id="rId24"/>
    <p:sldId id="369" r:id="rId25"/>
    <p:sldId id="371" r:id="rId26"/>
    <p:sldId id="374" r:id="rId27"/>
    <p:sldId id="358" r:id="rId28"/>
    <p:sldId id="372" r:id="rId29"/>
    <p:sldId id="44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세호" initials="이" lastIdx="1" clrIdx="0">
    <p:extLst>
      <p:ext uri="{19B8F6BF-5375-455C-9EA6-DF929625EA0E}">
        <p15:presenceInfo xmlns:p15="http://schemas.microsoft.com/office/powerpoint/2012/main" userId="이세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B6D53B"/>
    <a:srgbClr val="EEFCD4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76529" autoAdjust="0"/>
  </p:normalViewPr>
  <p:slideViewPr>
    <p:cSldViewPr snapToGrid="0">
      <p:cViewPr varScale="1">
        <p:scale>
          <a:sx n="65" d="100"/>
          <a:sy n="65" d="100"/>
        </p:scale>
        <p:origin x="13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30CE6-CC9A-4866-82BD-D7B5E5537F64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CC55F-5FDC-4AA9-9F53-C247F80DE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70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15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함수가 왜 중요하게 사용되었는지는 바로 뒤의 </a:t>
            </a:r>
            <a:r>
              <a:rPr lang="en-US" altLang="ko-KR" dirty="0"/>
              <a:t>MLP</a:t>
            </a:r>
            <a:r>
              <a:rPr lang="ko-KR" altLang="en-US" dirty="0"/>
              <a:t>의 </a:t>
            </a:r>
            <a:r>
              <a:rPr lang="en-US" altLang="ko-KR" dirty="0"/>
              <a:t>back propagation</a:t>
            </a:r>
            <a:r>
              <a:rPr lang="ko-KR" altLang="en-US" dirty="0"/>
              <a:t>에서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137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662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175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층을 다층으로 쌓으면 </a:t>
            </a:r>
            <a:r>
              <a:rPr lang="en-US" altLang="ko-KR" dirty="0"/>
              <a:t>multi-</a:t>
            </a:r>
            <a:r>
              <a:rPr lang="en-US" altLang="ko-KR" dirty="0" err="1"/>
              <a:t>dimensio</a:t>
            </a:r>
            <a:r>
              <a:rPr lang="ko-KR" altLang="en-US" dirty="0"/>
              <a:t>에 대해서 구분하는 문제를 해결할 수 있다는 것은 이미 알려져 있었음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en-US" altLang="ko-KR" dirty="0"/>
              <a:t>sigmoid </a:t>
            </a:r>
            <a:r>
              <a:rPr lang="ko-KR" altLang="en-US" dirty="0"/>
              <a:t>함수와 </a:t>
            </a:r>
            <a:r>
              <a:rPr lang="en-US" altLang="ko-KR" dirty="0"/>
              <a:t>back </a:t>
            </a:r>
            <a:r>
              <a:rPr lang="en-US" altLang="ko-KR" dirty="0" err="1"/>
              <a:t>propagatio</a:t>
            </a:r>
            <a:r>
              <a:rPr lang="ko-KR" altLang="en-US" dirty="0"/>
              <a:t>이 사용되게 되면서 본격적으로 다층 구조를 쌓을 수 있게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39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곱하기 </a:t>
            </a:r>
            <a:r>
              <a:rPr lang="en-US" altLang="ko-KR" dirty="0"/>
              <a:t>2 node </a:t>
            </a:r>
            <a:r>
              <a:rPr lang="ko-KR" altLang="en-US" dirty="0"/>
              <a:t>와 곱하기 </a:t>
            </a:r>
            <a:r>
              <a:rPr lang="en-US" altLang="ko-KR" dirty="0"/>
              <a:t>1.1 node</a:t>
            </a:r>
            <a:r>
              <a:rPr lang="ko-KR" altLang="en-US" dirty="0"/>
              <a:t>를 통과하여 값을 얻음</a:t>
            </a:r>
            <a:r>
              <a:rPr lang="en-US" altLang="ko-KR" dirty="0"/>
              <a:t>: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23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좀더 나누어 살펴봅시다</a:t>
            </a:r>
            <a:r>
              <a:rPr lang="en-US" altLang="ko-KR" dirty="0"/>
              <a:t>. </a:t>
            </a:r>
            <a:r>
              <a:rPr lang="ko-KR" altLang="en-US" dirty="0" err="1"/>
              <a:t>곱셈노드에</a:t>
            </a:r>
            <a:r>
              <a:rPr lang="ko-KR" altLang="en-US" dirty="0"/>
              <a:t> 계수 </a:t>
            </a:r>
            <a:r>
              <a:rPr lang="en-US" altLang="ko-KR" dirty="0"/>
              <a:t>2</a:t>
            </a:r>
            <a:r>
              <a:rPr lang="ko-KR" altLang="en-US" dirty="0"/>
              <a:t>와 </a:t>
            </a:r>
            <a:r>
              <a:rPr lang="en-US" altLang="ko-KR" dirty="0"/>
              <a:t>1.1 </a:t>
            </a:r>
            <a:r>
              <a:rPr lang="ko-KR" altLang="en-US" dirty="0"/>
              <a:t>이라는 가중치가 들어가는 것으로 우리가 생각해볼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40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문제라면</a:t>
            </a:r>
            <a:r>
              <a:rPr lang="en-US" altLang="ko-KR" dirty="0"/>
              <a:t>?/ </a:t>
            </a:r>
            <a:r>
              <a:rPr lang="ko-KR" altLang="en-US" dirty="0" err="1"/>
              <a:t>곱셈노드만이</a:t>
            </a:r>
            <a:r>
              <a:rPr lang="ko-KR" altLang="en-US" dirty="0"/>
              <a:t> 아니라 </a:t>
            </a:r>
            <a:r>
              <a:rPr lang="ko-KR" altLang="en-US" dirty="0" err="1"/>
              <a:t>덧셈노드가</a:t>
            </a:r>
            <a:r>
              <a:rPr lang="ko-KR" altLang="en-US" dirty="0"/>
              <a:t> 추가된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98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이들이 얼마나 최종 값에 기여를 했는지 확인해볼 수 있을까요</a:t>
            </a:r>
            <a:r>
              <a:rPr lang="en-US" altLang="ko-KR" dirty="0"/>
              <a:t>, </a:t>
            </a:r>
            <a:r>
              <a:rPr lang="ko-KR" altLang="en-US" dirty="0"/>
              <a:t>값을 </a:t>
            </a:r>
            <a:r>
              <a:rPr lang="ko-KR" altLang="en-US" dirty="0" err="1"/>
              <a:t>역전파</a:t>
            </a:r>
            <a:r>
              <a:rPr lang="ko-KR" altLang="en-US" dirty="0"/>
              <a:t> 하여 확인을 해볼 수 있습니다</a:t>
            </a:r>
            <a:r>
              <a:rPr lang="en-US" altLang="ko-KR" dirty="0"/>
              <a:t>./ </a:t>
            </a:r>
            <a:r>
              <a:rPr lang="ko-KR" altLang="en-US" dirty="0"/>
              <a:t>그럼 각 계산 노드가 어떤 값을 </a:t>
            </a:r>
            <a:r>
              <a:rPr lang="ko-KR" altLang="en-US" dirty="0" err="1"/>
              <a:t>역전파</a:t>
            </a:r>
            <a:r>
              <a:rPr lang="ko-KR" altLang="en-US" dirty="0"/>
              <a:t> 하는지 살펴봅시다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80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값 </a:t>
            </a:r>
            <a:r>
              <a:rPr lang="en-US" altLang="ko-KR" dirty="0"/>
              <a:t>L</a:t>
            </a:r>
            <a:r>
              <a:rPr lang="ko-KR" altLang="en-US" dirty="0"/>
              <a:t>에 대하여 </a:t>
            </a:r>
            <a:r>
              <a:rPr lang="en-US" altLang="ko-KR" dirty="0"/>
              <a:t>x</a:t>
            </a:r>
            <a:r>
              <a:rPr lang="ko-KR" altLang="en-US" dirty="0"/>
              <a:t>의 </a:t>
            </a:r>
            <a:r>
              <a:rPr lang="ko-KR" altLang="en-US" dirty="0" err="1"/>
              <a:t>기여분</a:t>
            </a:r>
            <a:r>
              <a:rPr lang="en-US" altLang="ko-KR" dirty="0"/>
              <a:t>, x</a:t>
            </a:r>
            <a:r>
              <a:rPr lang="ko-KR" altLang="en-US" dirty="0"/>
              <a:t>에 대한 </a:t>
            </a:r>
            <a:r>
              <a:rPr lang="en-US" altLang="ko-KR" dirty="0"/>
              <a:t>L</a:t>
            </a:r>
            <a:r>
              <a:rPr lang="ko-KR" altLang="en-US" dirty="0"/>
              <a:t>의 편미분은 다음과 같이 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85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곱셈노드에서도</a:t>
            </a:r>
            <a:r>
              <a:rPr lang="ko-KR" altLang="en-US" dirty="0"/>
              <a:t> </a:t>
            </a:r>
            <a:r>
              <a:rPr lang="en-US" altLang="ko-KR" dirty="0"/>
              <a:t>L</a:t>
            </a:r>
            <a:r>
              <a:rPr lang="ko-KR" altLang="en-US" dirty="0"/>
              <a:t>에 대한 </a:t>
            </a:r>
            <a:r>
              <a:rPr lang="en-US" altLang="ko-KR" dirty="0"/>
              <a:t>x</a:t>
            </a:r>
            <a:r>
              <a:rPr lang="ko-KR" altLang="en-US" dirty="0"/>
              <a:t>의 기여분을 편미분과 연쇄법칙을 이용하여 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7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15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ko-KR" altLang="en-US" dirty="0" err="1"/>
              <a:t>역전파</a:t>
            </a:r>
            <a:r>
              <a:rPr lang="ko-KR" altLang="en-US" dirty="0"/>
              <a:t> 그래프가 어떻게 그려지는지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48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연습 문제 한번 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139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역전파는 어떠한 값에 </a:t>
            </a:r>
            <a:r>
              <a:rPr lang="ko-KR" altLang="en-US" dirty="0" err="1"/>
              <a:t>대해서든</a:t>
            </a:r>
            <a:r>
              <a:rPr lang="ko-KR" altLang="en-US" dirty="0"/>
              <a:t> 기여분을 고려하여 구할 수 있지만</a:t>
            </a:r>
            <a:r>
              <a:rPr lang="en-US" altLang="ko-KR" dirty="0"/>
              <a:t>, machine learning</a:t>
            </a:r>
            <a:r>
              <a:rPr lang="ko-KR" altLang="en-US" dirty="0"/>
              <a:t>에서는 </a:t>
            </a:r>
            <a:r>
              <a:rPr lang="en-US" altLang="ko-KR" dirty="0"/>
              <a:t>loss function </a:t>
            </a:r>
            <a:r>
              <a:rPr lang="ko-KR" altLang="en-US" dirty="0"/>
              <a:t>또는 오차를 줄이는데 사용하게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95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층을 다층으로 쌓으면 </a:t>
            </a:r>
            <a:r>
              <a:rPr lang="en-US" altLang="ko-KR" dirty="0"/>
              <a:t>multi-</a:t>
            </a:r>
            <a:r>
              <a:rPr lang="en-US" altLang="ko-KR" dirty="0" err="1"/>
              <a:t>dimensio</a:t>
            </a:r>
            <a:r>
              <a:rPr lang="ko-KR" altLang="en-US" dirty="0"/>
              <a:t>에 대해서 구분하는 문제를 해결할 수 있다는 것은 이미 알려져 있었음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en-US" altLang="ko-KR" dirty="0"/>
              <a:t>sigmoid </a:t>
            </a:r>
            <a:r>
              <a:rPr lang="ko-KR" altLang="en-US" dirty="0"/>
              <a:t>함수와 </a:t>
            </a:r>
            <a:r>
              <a:rPr lang="en-US" altLang="ko-KR" dirty="0"/>
              <a:t>back </a:t>
            </a:r>
            <a:r>
              <a:rPr lang="en-US" altLang="ko-KR" dirty="0" err="1"/>
              <a:t>propagatio</a:t>
            </a:r>
            <a:r>
              <a:rPr lang="ko-KR" altLang="en-US" dirty="0"/>
              <a:t>이 사용되게 되면서 본격적으로 다층 구조를 쌓을 수 있게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3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층을 다층으로 쌓으면 </a:t>
            </a:r>
            <a:r>
              <a:rPr lang="en-US" altLang="ko-KR" dirty="0"/>
              <a:t>multi-</a:t>
            </a:r>
            <a:r>
              <a:rPr lang="en-US" altLang="ko-KR" dirty="0" err="1"/>
              <a:t>dimensio</a:t>
            </a:r>
            <a:r>
              <a:rPr lang="ko-KR" altLang="en-US" dirty="0"/>
              <a:t>에 대해서 구분하는 문제를 해결할 수 있다는 것은 이미 알려져 있었음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en-US" altLang="ko-KR" dirty="0"/>
              <a:t>sigmoid </a:t>
            </a:r>
            <a:r>
              <a:rPr lang="ko-KR" altLang="en-US" dirty="0"/>
              <a:t>함수와 </a:t>
            </a:r>
            <a:r>
              <a:rPr lang="en-US" altLang="ko-KR" dirty="0"/>
              <a:t>back </a:t>
            </a:r>
            <a:r>
              <a:rPr lang="en-US" altLang="ko-KR" dirty="0" err="1"/>
              <a:t>propagatio</a:t>
            </a:r>
            <a:r>
              <a:rPr lang="ko-KR" altLang="en-US" dirty="0"/>
              <a:t>이 사용되게 되면서 본격적으로 다층 구조를 쌓을 수 있게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976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층을 다층으로 쌓으면 </a:t>
            </a:r>
            <a:r>
              <a:rPr lang="en-US" altLang="ko-KR" dirty="0"/>
              <a:t>multi-</a:t>
            </a:r>
            <a:r>
              <a:rPr lang="en-US" altLang="ko-KR" dirty="0" err="1"/>
              <a:t>dimensio</a:t>
            </a:r>
            <a:r>
              <a:rPr lang="ko-KR" altLang="en-US" dirty="0"/>
              <a:t>에 대해서 구분하는 문제를 해결할 수 있다는 것은 이미 알려져 있었음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en-US" altLang="ko-KR" dirty="0"/>
              <a:t>sigmoid </a:t>
            </a:r>
            <a:r>
              <a:rPr lang="ko-KR" altLang="en-US" dirty="0"/>
              <a:t>함수와 </a:t>
            </a:r>
            <a:r>
              <a:rPr lang="en-US" altLang="ko-KR" dirty="0"/>
              <a:t>back </a:t>
            </a:r>
            <a:r>
              <a:rPr lang="en-US" altLang="ko-KR" dirty="0" err="1"/>
              <a:t>propagatio</a:t>
            </a:r>
            <a:r>
              <a:rPr lang="ko-KR" altLang="en-US" dirty="0"/>
              <a:t>이 사용되게 되면서 본격적으로 다층 구조를 쌓을 수 있게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88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층을 다층으로 쌓으면 </a:t>
            </a:r>
            <a:r>
              <a:rPr lang="en-US" altLang="ko-KR" dirty="0"/>
              <a:t>multi-</a:t>
            </a:r>
            <a:r>
              <a:rPr lang="en-US" altLang="ko-KR" dirty="0" err="1"/>
              <a:t>dimensio</a:t>
            </a:r>
            <a:r>
              <a:rPr lang="ko-KR" altLang="en-US" dirty="0"/>
              <a:t>에 대해서 구분하는 문제를 해결할 수 있다는 것은 이미 알려져 있었음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en-US" altLang="ko-KR" dirty="0"/>
              <a:t>sigmoid </a:t>
            </a:r>
            <a:r>
              <a:rPr lang="ko-KR" altLang="en-US" dirty="0"/>
              <a:t>함수와 </a:t>
            </a:r>
            <a:r>
              <a:rPr lang="en-US" altLang="ko-KR" dirty="0"/>
              <a:t>back </a:t>
            </a:r>
            <a:r>
              <a:rPr lang="en-US" altLang="ko-KR" dirty="0" err="1"/>
              <a:t>propagatio</a:t>
            </a:r>
            <a:r>
              <a:rPr lang="ko-KR" altLang="en-US" dirty="0"/>
              <a:t>이 사용되게 되면서 본격적으로 다층 구조를 쌓을 수 있게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444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층을 다층으로 쌓으면 </a:t>
            </a:r>
            <a:r>
              <a:rPr lang="en-US" altLang="ko-KR" dirty="0"/>
              <a:t>multi-</a:t>
            </a:r>
            <a:r>
              <a:rPr lang="en-US" altLang="ko-KR" dirty="0" err="1"/>
              <a:t>dimensio</a:t>
            </a:r>
            <a:r>
              <a:rPr lang="ko-KR" altLang="en-US" dirty="0"/>
              <a:t>에 대해서 구분하는 문제를 해결할 수 있다는 것은 이미 알려져 있었음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en-US" altLang="ko-KR" dirty="0"/>
              <a:t>sigmoid </a:t>
            </a:r>
            <a:r>
              <a:rPr lang="ko-KR" altLang="en-US" dirty="0"/>
              <a:t>함수와 </a:t>
            </a:r>
            <a:r>
              <a:rPr lang="en-US" altLang="ko-KR" dirty="0"/>
              <a:t>back </a:t>
            </a:r>
            <a:r>
              <a:rPr lang="en-US" altLang="ko-KR" dirty="0" err="1"/>
              <a:t>propagatio</a:t>
            </a:r>
            <a:r>
              <a:rPr lang="ko-KR" altLang="en-US" dirty="0"/>
              <a:t>이 사용되게 되면서 본격적으로 다층 구조를 쌓을 수 있게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411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층을 다층으로 쌓으면 </a:t>
            </a:r>
            <a:r>
              <a:rPr lang="en-US" altLang="ko-KR" dirty="0"/>
              <a:t>multi-</a:t>
            </a:r>
            <a:r>
              <a:rPr lang="en-US" altLang="ko-KR" dirty="0" err="1"/>
              <a:t>dimensio</a:t>
            </a:r>
            <a:r>
              <a:rPr lang="ko-KR" altLang="en-US" dirty="0"/>
              <a:t>에 대해서 구분하는 문제를 해결할 수 있다는 것은 이미 알려져 있었음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en-US" altLang="ko-KR" dirty="0"/>
              <a:t>sigmoid </a:t>
            </a:r>
            <a:r>
              <a:rPr lang="ko-KR" altLang="en-US" dirty="0"/>
              <a:t>함수와 </a:t>
            </a:r>
            <a:r>
              <a:rPr lang="en-US" altLang="ko-KR" dirty="0"/>
              <a:t>back </a:t>
            </a:r>
            <a:r>
              <a:rPr lang="en-US" altLang="ko-KR" dirty="0" err="1"/>
              <a:t>propagatio</a:t>
            </a:r>
            <a:r>
              <a:rPr lang="ko-KR" altLang="en-US" dirty="0"/>
              <a:t>이 사용되게 되면서 본격적으로 다층 구조를 쌓을 수 있게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26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43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67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4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41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450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10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5DD32-434B-477C-A663-A4501FF5E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AEF6CB-76C8-4341-903B-A5838D489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CEEE9-8781-42A1-8AAA-D9CC75A9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5AF0-B60E-4404-84D8-6D3A34D3CDF8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3D06D6-4A56-4C81-B99B-A9F91EE3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B8273-5982-4B1F-985A-544B149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5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5BD9B-A094-4559-8149-7FF7BEC9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129DF4-0ADD-43CB-BCAE-96F82D27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31255-EEC7-4D4F-9BFC-0EE02C5D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EA90-55BD-4E77-A6AC-AFBB087BAA90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96D0C-1C79-4F3A-B928-F24BC7ED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2B6CE-9FB5-4235-A766-F6E5DD2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0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830159-0F25-4805-83B4-13AADEB51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0FC4AA-9C57-494F-B6BE-9C0A42764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0696D-007E-41BF-B865-D76A8981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61D-A562-413F-9AC9-821051CC76B4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ABBB1-5D02-4B57-9AB2-8082F5C0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580061-A50C-4673-AAF2-6CC833B2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00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7DD30-938C-433D-AF74-51BCD713DA2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46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200B-04ED-4211-919A-1299F6E7318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19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7AED-F0A6-4D7F-A8E1-E16C5495A9C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41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1260-F341-4650-8531-BB187805469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207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1ACD-157C-4FF6-8210-2DFCC81DBF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20C1-7A11-4601-9729-B3B85F6986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317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30CD8-3AC6-471A-9EE8-607FBFA3E5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25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2921-7DCA-4C4B-BE2D-BA2F313FB2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48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F5FAA-EC2A-4A1B-B83D-12E88185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F0267-0BA4-4385-B544-4674F91E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E0246-D809-44BF-95C0-849F3B00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860C-3D89-418B-B004-D99C9737056B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549DE-8869-4A4C-AFBA-3B4B20DF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8F69-D04B-43E2-95C8-25974E59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86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F313-FBB4-4E95-8697-6C0FFBD514D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79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F3585-95CC-4233-95E2-D91408BA81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327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83BF-0C8F-490C-B16C-6A2D8F6F8E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7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A286B-BD99-47B9-B20B-6CE896CD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DE8E2-7FA3-4A18-BEBD-A24F75513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4BFD5-349A-4327-A03D-5388731C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D06C-9749-461C-9C58-90287441121A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9DCA7-68E9-43C1-91BF-8D8CED7A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15328C-832F-4B60-BB6A-9E4B4D8C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67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AF81-5C63-4C95-8D21-FD58242D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9DEB9-EB24-4857-9C24-794CE58EF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B8D533-0ED4-4D54-86DF-14407E3A6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6AD23-DF8D-4AD1-8CA0-3C169CB1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630A-CC56-419C-9A9E-2869BA42BA5B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BCAC44-079F-45D7-9089-5394F577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D04F8-77C8-4B6C-BA43-C8AB9F8E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0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F35B8-FD7B-4728-96F1-E51CEC1E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CF4F0C-C42E-488E-BF97-FA3F73BB2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CA9B4A-926C-4363-BBCE-5BD69E64C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B20C74-E044-4DF9-81FD-2D95A6AE9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E9731E-D208-4059-9697-36C8C9071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BA6D6A-6C7A-495B-B453-66F5D609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A253-B2B4-427D-BEB5-A212888996DA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591F95-9D70-4BE4-BA17-59902D31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D73FDA-9426-4F51-B9B8-3A2F00F7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9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A7D51-6F22-4E94-B111-D1ACA97B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0127CC-C64E-4840-A744-7D2667318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FB12-D6CE-4314-82CF-9EFE3ACF8C7C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DBB9B5-9E30-451B-9BD3-191F702B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CAC074-023E-4E78-8163-69359C5B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A5068C-3A81-4897-9035-73C37704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44441-00B3-421B-ADD7-BC4E1F5FD8A4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157A18-AD32-4076-B70D-5FDC2FAD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DDCA4-E29B-4EEC-A02F-1F20FEC9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5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8728D-B977-43E1-AD4F-1ABD0EF0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E177D-12E0-4D7A-833C-4348FD68E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877E4B-0500-4172-87CA-CA120F647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B89D1D-E902-4527-ABC6-A1436BB4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A67D-649A-4D22-8423-F7D8B684DB99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63B07-44DB-4E4F-9A6A-F95FBCA2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8FE3C-4100-4523-B1BB-6D2022B6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6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1ECC6-3392-4E05-97A1-F202E23A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06F34A-D17B-4F36-BE51-F17009464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5A9C8-029D-4814-A3BE-253DFDBE7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83253-2DEC-4800-9F02-ECD1D625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09B6-3F6F-4F61-8BEB-C2066F9D6EEF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F043F-E2B0-4B8D-8A0B-076002D8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993FA-1373-4ED7-9A32-E426758D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5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81D28-A353-43C9-B9E3-6B4240A5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0F671-B5B8-4E65-BEE0-4BC0304F6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14056-A658-44EF-AFE2-BFD7E7D1B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3CF5-9F7C-462F-9F98-D4AE6E44E135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37846-6F36-4168-B38C-9CD764DFC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3EED0-871A-4D7B-AA56-A8532266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66B25-FE42-4652-91C9-864EAEDBA08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2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3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4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26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7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8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0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32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33.pn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35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34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8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40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4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4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3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5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6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8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0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2744" y="275253"/>
            <a:ext cx="1066634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(perceptron)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D78310-DB81-46FE-8DE1-1E41463E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52" y="2180517"/>
            <a:ext cx="7237296" cy="4045403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1457450-AD4D-4B52-8BE0-06E613321ED6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8239D6-F4F0-4025-9C78-B51363ED3F9E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3" name="그래픽 22" descr="워크플로">
              <a:extLst>
                <a:ext uri="{FF2B5EF4-FFF2-40B4-BE49-F238E27FC236}">
                  <a16:creationId xmlns:a16="http://schemas.microsoft.com/office/drawing/2014/main" id="{A65D9B3E-735E-4148-91E8-867DCFBD6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26" name="그래픽 25" descr="네트워크 다이어그램">
              <a:extLst>
                <a:ext uri="{FF2B5EF4-FFF2-40B4-BE49-F238E27FC236}">
                  <a16:creationId xmlns:a16="http://schemas.microsoft.com/office/drawing/2014/main" id="{3153C8DD-D06C-43BB-AD80-F136243A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28" name="그래픽 27" descr="레벨이 있는 피라미드">
              <a:extLst>
                <a:ext uri="{FF2B5EF4-FFF2-40B4-BE49-F238E27FC236}">
                  <a16:creationId xmlns:a16="http://schemas.microsoft.com/office/drawing/2014/main" id="{96C587D1-3FF7-45F0-815D-339ED6321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30" name="그래픽 29" descr="네트워크">
              <a:extLst>
                <a:ext uri="{FF2B5EF4-FFF2-40B4-BE49-F238E27FC236}">
                  <a16:creationId xmlns:a16="http://schemas.microsoft.com/office/drawing/2014/main" id="{59253F1C-D3E5-4770-9D59-F26FB70C5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802C7E-072F-44F8-8003-EE03514BC1F5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32" name="말풍선: 모서리가 둥근 사각형 31">
              <a:extLst>
                <a:ext uri="{FF2B5EF4-FFF2-40B4-BE49-F238E27FC236}">
                  <a16:creationId xmlns:a16="http://schemas.microsoft.com/office/drawing/2014/main" id="{C23DC400-86D5-4B91-89A2-CA7F70900A15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21" name="그래픽 20" descr="디스크">
              <a:extLst>
                <a:ext uri="{FF2B5EF4-FFF2-40B4-BE49-F238E27FC236}">
                  <a16:creationId xmlns:a16="http://schemas.microsoft.com/office/drawing/2014/main" id="{CD68195C-D39E-4CAD-9F28-025DC4F2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5831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(single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시그모이드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함수의 등장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(1986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05C3B2-AE68-426A-82F7-7535777B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01" y="2271993"/>
            <a:ext cx="6318530" cy="40233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4A66EA-B1E2-409E-9DE9-16386EFD08FF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1919AC-057E-4065-ABF5-1F344E34BB9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964DA1B2-EB26-488E-854A-F92B85E22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3F453F41-B548-41D7-A0DC-81A8D0B1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388E3A1A-AA2E-45B8-81D8-C3205DCD3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4F7663FD-0660-4AF9-8136-120B9E5B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B74809-835F-4A1B-BCAD-9F52BD7C7131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ED49608A-0004-4AA7-BB1F-708AD14AC4E6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4FB548D5-D130-4CD8-9F95-EFB459FAC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87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(Multi-Layer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 a.k.a. MLP)</a:t>
            </a: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다수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뉴런의 필요성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다수 뉴런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뉴런이 하나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하나의 구분선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뉴런이 둘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두 개의 구분선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 뉴런</a:t>
            </a:r>
            <a:endParaRPr lang="en-US" altLang="ko-KR" sz="2000" dirty="0">
              <a:solidFill>
                <a:srgbClr val="FFC0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Dimension</a:t>
            </a:r>
            <a:r>
              <a:rPr lang="ko-KR" altLang="en-US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 증가하게 되면</a:t>
            </a:r>
            <a:endParaRPr lang="en-US" altLang="ko-KR" sz="2000" dirty="0">
              <a:solidFill>
                <a:srgbClr val="FFC0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</a:t>
            </a:r>
            <a:r>
              <a:rPr lang="ko-KR" altLang="en-US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구분에 </a:t>
            </a:r>
            <a:r>
              <a:rPr lang="en-US" altLang="ko-KR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Multiple layer</a:t>
            </a:r>
            <a:r>
              <a:rPr lang="ko-KR" altLang="en-US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 필요</a:t>
            </a:r>
            <a:endParaRPr lang="en-US" altLang="ko-KR" sz="2000" dirty="0">
              <a:solidFill>
                <a:srgbClr val="FFC0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4FE051-49DF-42E6-AE55-013240A32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1" t="9535"/>
          <a:stretch/>
        </p:blipFill>
        <p:spPr>
          <a:xfrm>
            <a:off x="5572302" y="2190121"/>
            <a:ext cx="4442674" cy="403165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B7A5B22-C858-481D-85FC-0EA750A46351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75CB1D-5D04-4574-9EE4-3191E81F8711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4092F7C5-7683-4629-B832-BE4E4602D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620E322C-5A06-4AAF-94A0-0CD0C572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9842C912-56DB-4C86-A4DD-A1ACC3CF3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2190A311-35A5-45DA-98AC-92C0F8B9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543D038-D9E9-4154-ADB5-08F00A4CEF2A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1B2BAB07-46FE-4D67-8BBF-84A3B592C716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E8FAF2DD-0F27-4371-937B-407E0FEC3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21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(Multi-Layer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Perceptron. MLP)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19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입력층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19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은닉층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19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출력층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각각의 뉴런은 이전의 뉴런과 모두 연결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Fully Connected Network(FCN)</a:t>
            </a:r>
          </a:p>
          <a:p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입력과 출력이 데이터셋과 동일하도록 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Layer 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사이의 연결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weight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학습하는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것이 목표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MLP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를 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I-H-K layer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로 표현하기도 함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  (I, H, K – I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개 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input neuron, h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개 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hidden neuron,</a:t>
            </a:r>
          </a:p>
          <a:p>
            <a:pPr marL="0" indent="0">
              <a:buNone/>
            </a:pP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   k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개 출력 뉴런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19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076083-5890-4723-9F09-C907D85A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718" y="2198414"/>
            <a:ext cx="4911632" cy="402335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D8C043-D7C1-47F1-B538-BDB4457B49D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D90A82-E992-4751-B742-B55CE32566D1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D3F03EB8-B4AC-454B-9F78-EB2B60061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4AD365D2-DA86-4E41-A89E-F14FA316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8821291B-DAF7-4DA5-8760-367C662A1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1CC4ED49-8E94-4D99-BD67-64DE8335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31BD40-89B2-4199-9727-2DA05DC13E94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0B5F96F4-BE44-442D-B8CE-B948F2823441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130D0EF7-4AFA-4057-934A-653D05C5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69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4995" y="275253"/>
            <a:ext cx="106540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(Multi-Layer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Perceptron. MLP)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1986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년 이전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(sigmoid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함수 등장 이전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는  다층의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weight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학습할 방법이 부재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Sigmoid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함수의 등장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Back propagation</a:t>
            </a: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C90CE0-52BD-4FFC-8428-5829B628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29" y="2217602"/>
            <a:ext cx="4166528" cy="2344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D3C47C-865B-4507-B02D-F1E918AB0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257" y="2253227"/>
            <a:ext cx="5908834" cy="332072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4302275-EA1F-44EF-B125-CF56FCE85FCB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BA86A-76C4-47ED-A140-1770FC4B8D4F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ECF5F75F-CBC7-4570-89E2-A971134C1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B0CE5D51-AB3D-45B8-96A6-42CC10783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C1D1B753-4B6F-4E08-BBD6-C2CFCDF0E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F3CBD2D6-3D18-45B8-98B6-1C1B2CA3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982F4A5-1411-46F4-AB56-A2E310EDFCCA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2354B13C-A68B-4F7B-8B07-C890A4AACFF8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AF0EB84C-B924-478A-9AD7-492A6A873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54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계산 그래프를 이용한 개념 정리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순전파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원인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이때 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 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부과됩니다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2F2DA2-AF05-46A3-9092-A7D9EAF6A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46" r="27786"/>
          <a:stretch/>
        </p:blipFill>
        <p:spPr>
          <a:xfrm>
            <a:off x="2262783" y="3429000"/>
            <a:ext cx="7666433" cy="1485463"/>
          </a:xfrm>
          <a:prstGeom prst="rect">
            <a:avLst/>
          </a:prstGeom>
        </p:spPr>
      </p:pic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id="{01AFD51E-F5E4-4FDB-8A56-12DB6FBE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30C7F5-8B35-43E9-B931-EB78621BAC3A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66A628-5B51-48C1-8B81-F2FFB8B65151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591B1A38-EF9E-4129-812B-A0DBD8E19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 다이어그램">
              <a:extLst>
                <a:ext uri="{FF2B5EF4-FFF2-40B4-BE49-F238E27FC236}">
                  <a16:creationId xmlns:a16="http://schemas.microsoft.com/office/drawing/2014/main" id="{8778DF94-D9F0-4D81-8D81-DC9890D2C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레벨이 있는 피라미드">
              <a:extLst>
                <a:ext uri="{FF2B5EF4-FFF2-40B4-BE49-F238E27FC236}">
                  <a16:creationId xmlns:a16="http://schemas.microsoft.com/office/drawing/2014/main" id="{CD247A38-7368-48E2-A776-E602AD73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9F6DD9AB-6E09-43C3-93B6-E9848D48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BB75A3-32E2-4195-A33F-B655A927F044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3137D8E8-9881-46BC-A927-80150708BF9F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A38CFE73-52D3-4985-8D06-C8CF13CE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0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계산 그래프를 이용한 개념 정리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순전파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원인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이때 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 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부과됩니다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2E34E0-F467-46D6-BC42-471A07A77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65"/>
          <a:stretch/>
        </p:blipFill>
        <p:spPr>
          <a:xfrm>
            <a:off x="2348355" y="3386961"/>
            <a:ext cx="7495290" cy="2830661"/>
          </a:xfrm>
          <a:prstGeom prst="rect">
            <a:avLst/>
          </a:prstGeom>
        </p:spPr>
      </p:pic>
      <p:sp>
        <p:nvSpPr>
          <p:cNvPr id="9" name="바닥글 개체 틀 3">
            <a:extLst>
              <a:ext uri="{FF2B5EF4-FFF2-40B4-BE49-F238E27FC236}">
                <a16:creationId xmlns:a16="http://schemas.microsoft.com/office/drawing/2014/main" id="{653D8994-2261-4301-9EB7-E3624EF22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30BF5-AD26-4EB5-8709-1858162A7DBF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12E383-73C7-42BB-BAF5-C43EA16B56A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래픽 11" descr="워크플로">
              <a:extLst>
                <a:ext uri="{FF2B5EF4-FFF2-40B4-BE49-F238E27FC236}">
                  <a16:creationId xmlns:a16="http://schemas.microsoft.com/office/drawing/2014/main" id="{AA1302A6-2C65-4B5E-9885-1456A3F1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 다이어그램">
              <a:extLst>
                <a:ext uri="{FF2B5EF4-FFF2-40B4-BE49-F238E27FC236}">
                  <a16:creationId xmlns:a16="http://schemas.microsoft.com/office/drawing/2014/main" id="{283F590A-C3E9-4F7E-9510-84C80D174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레벨이 있는 피라미드">
              <a:extLst>
                <a:ext uri="{FF2B5EF4-FFF2-40B4-BE49-F238E27FC236}">
                  <a16:creationId xmlns:a16="http://schemas.microsoft.com/office/drawing/2014/main" id="{FED38436-2C56-4811-A088-5F017B6ED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네트워크">
              <a:extLst>
                <a:ext uri="{FF2B5EF4-FFF2-40B4-BE49-F238E27FC236}">
                  <a16:creationId xmlns:a16="http://schemas.microsoft.com/office/drawing/2014/main" id="{9C59AC35-2AF3-4149-B786-80258F284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BC2819-A1CB-4555-B811-D14483488165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98F6E066-F5EF-42C3-9BE1-DF760309FDE5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9" name="그래픽 18" descr="디스크">
              <a:extLst>
                <a:ext uri="{FF2B5EF4-FFF2-40B4-BE49-F238E27FC236}">
                  <a16:creationId xmlns:a16="http://schemas.microsoft.com/office/drawing/2014/main" id="{E38EE026-0311-4482-8931-FBF02311B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8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귤을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3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사과는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귤은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150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원입니다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일 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9" name="바닥글 개체 틀 3">
            <a:extLst>
              <a:ext uri="{FF2B5EF4-FFF2-40B4-BE49-F238E27FC236}">
                <a16:creationId xmlns:a16="http://schemas.microsoft.com/office/drawing/2014/main" id="{50990215-F9C9-4ACE-A907-4474F104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C410AF-ECB1-4791-B866-508E8D3E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71" y="3202094"/>
            <a:ext cx="6400800" cy="2667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1B29BE9-FA3D-4BF2-BB63-625A8E4893CD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D8648D3-E812-4C26-A1D6-90EA7AD0E221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래픽 11" descr="워크플로">
              <a:extLst>
                <a:ext uri="{FF2B5EF4-FFF2-40B4-BE49-F238E27FC236}">
                  <a16:creationId xmlns:a16="http://schemas.microsoft.com/office/drawing/2014/main" id="{99D728D3-5B47-485A-801D-CF3E2F126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 다이어그램">
              <a:extLst>
                <a:ext uri="{FF2B5EF4-FFF2-40B4-BE49-F238E27FC236}">
                  <a16:creationId xmlns:a16="http://schemas.microsoft.com/office/drawing/2014/main" id="{8FB00FE6-AE96-41A4-A904-8A08C84B1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레벨이 있는 피라미드">
              <a:extLst>
                <a:ext uri="{FF2B5EF4-FFF2-40B4-BE49-F238E27FC236}">
                  <a16:creationId xmlns:a16="http://schemas.microsoft.com/office/drawing/2014/main" id="{99FC73D9-4FE4-49B4-9262-3A7774D8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네트워크">
              <a:extLst>
                <a:ext uri="{FF2B5EF4-FFF2-40B4-BE49-F238E27FC236}">
                  <a16:creationId xmlns:a16="http://schemas.microsoft.com/office/drawing/2014/main" id="{42CB5B94-A537-4969-BE06-9ECE0C72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1905356-0367-45E6-A53F-06B9B562B099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F400C9CD-5A8A-44C5-AAE6-4CD91B70E4D0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9" name="그래픽 18" descr="디스크">
              <a:extLst>
                <a:ext uri="{FF2B5EF4-FFF2-40B4-BE49-F238E27FC236}">
                  <a16:creationId xmlns:a16="http://schemas.microsoft.com/office/drawing/2014/main" id="{B963BE8D-304F-45AD-A44E-F931B674C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97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원인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이때 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 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부과됩니다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8F727206-8B42-4DB8-A7AA-B552B7FA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86637B-BAFC-48B6-8231-49CE59BF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02" y="2924225"/>
            <a:ext cx="8154538" cy="267689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CE13049-3D6C-4495-887F-C46860E566E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897923F-6CE4-4386-968B-1FA97DF0DDF8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D8576522-97D0-4E4D-9785-A8A947D4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 다이어그램">
              <a:extLst>
                <a:ext uri="{FF2B5EF4-FFF2-40B4-BE49-F238E27FC236}">
                  <a16:creationId xmlns:a16="http://schemas.microsoft.com/office/drawing/2014/main" id="{468FED35-5C0D-4983-8782-036DA296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레벨이 있는 피라미드">
              <a:extLst>
                <a:ext uri="{FF2B5EF4-FFF2-40B4-BE49-F238E27FC236}">
                  <a16:creationId xmlns:a16="http://schemas.microsoft.com/office/drawing/2014/main" id="{209D96B2-B8B9-4DE0-83AF-43DA25735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78975151-FB3E-45A4-8FB5-C0CB57AC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CB5901-D34E-4374-992F-2722F27BD132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0EDC20E2-F5D8-41CC-A790-8F4EACF70B59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5D26C6FA-5E89-40E8-AB29-42A3B150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638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14015" y="275253"/>
            <a:ext cx="1067507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3680" y="1845734"/>
                <a:ext cx="9612000" cy="4023360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오류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(Back Propagation)</a:t>
                </a: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덧셈 노드의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x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+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y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=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z</a:t>
                </a:r>
              </a:p>
              <a:p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z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값에 대하여 편미분한 값이 전파되었다면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𝑦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a고딕15" panose="02020600000000000000" pitchFamily="18" charset="-127"/>
                        <a:cs typeface="Arial" panose="020B0604020202020204" pitchFamily="34" charset="0"/>
                      </a:rPr>
                      <m:t>=1, 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a고딕15" panose="02020600000000000000" pitchFamily="18" charset="-127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각각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을 곱한 값을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3680" y="1845734"/>
                <a:ext cx="9612000" cy="4023360"/>
              </a:xfrm>
              <a:blipFill>
                <a:blip r:embed="rId3"/>
                <a:stretch>
                  <a:fillRect l="-571" t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바닥글 개체 틀 3">
            <a:extLst>
              <a:ext uri="{FF2B5EF4-FFF2-40B4-BE49-F238E27FC236}">
                <a16:creationId xmlns:a16="http://schemas.microsoft.com/office/drawing/2014/main" id="{E3618CA5-E1DD-4EA9-8C3F-274B38A0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E93CE3-0BEF-481D-9A0D-CC731E1A42E4}"/>
              </a:ext>
            </a:extLst>
          </p:cNvPr>
          <p:cNvSpPr/>
          <p:nvPr/>
        </p:nvSpPr>
        <p:spPr>
          <a:xfrm>
            <a:off x="9647316" y="4001531"/>
            <a:ext cx="391886" cy="38747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C8726-7152-4D8E-8A86-B4AA665A1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85" y="2392655"/>
            <a:ext cx="6116386" cy="258342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EF96A9C-81C8-4C7C-BBCE-06C5DCD5D1C8}"/>
              </a:ext>
            </a:extLst>
          </p:cNvPr>
          <p:cNvSpPr/>
          <p:nvPr/>
        </p:nvSpPr>
        <p:spPr>
          <a:xfrm>
            <a:off x="9488455" y="3235261"/>
            <a:ext cx="472751" cy="38747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E92BB45-5424-48AA-9D24-B557F04D5708}"/>
              </a:ext>
            </a:extLst>
          </p:cNvPr>
          <p:cNvSpPr/>
          <p:nvPr/>
        </p:nvSpPr>
        <p:spPr>
          <a:xfrm>
            <a:off x="9802826" y="4358357"/>
            <a:ext cx="472751" cy="38747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DC67AD-09E9-43EB-AEF7-6876FA77C09D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E64705-F61C-46F5-98B4-3E432DD802B3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그래픽 16" descr="워크플로">
              <a:extLst>
                <a:ext uri="{FF2B5EF4-FFF2-40B4-BE49-F238E27FC236}">
                  <a16:creationId xmlns:a16="http://schemas.microsoft.com/office/drawing/2014/main" id="{60A407F3-D137-4106-8996-9CC5C607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58C8E387-9A18-44DD-80C5-376FD098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레벨이 있는 피라미드">
              <a:extLst>
                <a:ext uri="{FF2B5EF4-FFF2-40B4-BE49-F238E27FC236}">
                  <a16:creationId xmlns:a16="http://schemas.microsoft.com/office/drawing/2014/main" id="{9DE8502F-FFCA-4E55-8205-9765EF6C9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">
              <a:extLst>
                <a:ext uri="{FF2B5EF4-FFF2-40B4-BE49-F238E27FC236}">
                  <a16:creationId xmlns:a16="http://schemas.microsoft.com/office/drawing/2014/main" id="{CDE54856-2795-46F7-822A-3545B07AD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E79CEFF-CB8C-4D31-8DB7-17197A092291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32B99874-6690-45C7-8726-033A82FF46CA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23" name="그래픽 22" descr="디스크">
              <a:extLst>
                <a:ext uri="{FF2B5EF4-FFF2-40B4-BE49-F238E27FC236}">
                  <a16:creationId xmlns:a16="http://schemas.microsoft.com/office/drawing/2014/main" id="{106A2113-0E93-4DC3-A119-A11C50274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CCDC0ED-CB1C-465F-BC9B-44C257047D50}"/>
              </a:ext>
            </a:extLst>
          </p:cNvPr>
          <p:cNvSpPr/>
          <p:nvPr/>
        </p:nvSpPr>
        <p:spPr>
          <a:xfrm>
            <a:off x="1824718" y="4224759"/>
            <a:ext cx="1659262" cy="594631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6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2005" y="275253"/>
            <a:ext cx="10667085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3680" y="1845734"/>
                <a:ext cx="9612000" cy="40233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오류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(Back Propagation)</a:t>
                </a: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곱셈 노드의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en-US" altLang="ko-KR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x×y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= z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=y,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= x</a:t>
                </a: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각각에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y, x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를 곱한 값을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예시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: 10 ×5 = 50 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에 대한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1.3 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이라는 값이 곱셈 노드로 들어온다면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각각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6.5, 13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에 해당하는 값을 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3680" y="1845734"/>
                <a:ext cx="9612000" cy="4023360"/>
              </a:xfrm>
              <a:blipFill>
                <a:blip r:embed="rId3"/>
                <a:stretch>
                  <a:fillRect l="-571" t="-24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19D48EE-7A2D-4E9E-BFB3-886969DC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54" y="3735336"/>
            <a:ext cx="5484136" cy="2525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FD968E-FAA2-4549-AB67-028C478C0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27" y="1370145"/>
            <a:ext cx="5584192" cy="230931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DC99A06-09FE-4800-A9E7-942EB2D5D825}"/>
              </a:ext>
            </a:extLst>
          </p:cNvPr>
          <p:cNvSpPr/>
          <p:nvPr/>
        </p:nvSpPr>
        <p:spPr>
          <a:xfrm>
            <a:off x="10133640" y="3054773"/>
            <a:ext cx="391886" cy="38747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DB3F25A-02D1-4A03-B3C9-FEC830BFBED9}"/>
              </a:ext>
            </a:extLst>
          </p:cNvPr>
          <p:cNvSpPr/>
          <p:nvPr/>
        </p:nvSpPr>
        <p:spPr>
          <a:xfrm>
            <a:off x="9629008" y="1994542"/>
            <a:ext cx="391886" cy="38747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바닥글 개체 틀 3">
            <a:extLst>
              <a:ext uri="{FF2B5EF4-FFF2-40B4-BE49-F238E27FC236}">
                <a16:creationId xmlns:a16="http://schemas.microsoft.com/office/drawing/2014/main" id="{E2149718-80ED-4F92-9271-26A9CF9F0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FA2E270-7BB2-4993-8C1C-BA5525CFADE4}"/>
              </a:ext>
            </a:extLst>
          </p:cNvPr>
          <p:cNvSpPr/>
          <p:nvPr/>
        </p:nvSpPr>
        <p:spPr>
          <a:xfrm>
            <a:off x="1666022" y="2856620"/>
            <a:ext cx="1527888" cy="65168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060C906-8DD7-4C4D-8159-DC57C95C8C4A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EEE54-2B88-40FD-A82C-23E8802CE73F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그래픽 15" descr="워크플로">
              <a:extLst>
                <a:ext uri="{FF2B5EF4-FFF2-40B4-BE49-F238E27FC236}">
                  <a16:creationId xmlns:a16="http://schemas.microsoft.com/office/drawing/2014/main" id="{B9B9B3FF-2E2B-4BA0-AC4C-B75A2A146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네트워크 다이어그램">
              <a:extLst>
                <a:ext uri="{FF2B5EF4-FFF2-40B4-BE49-F238E27FC236}">
                  <a16:creationId xmlns:a16="http://schemas.microsoft.com/office/drawing/2014/main" id="{365ED4E7-DB94-4DF6-A487-DE56CAA2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레벨이 있는 피라미드">
              <a:extLst>
                <a:ext uri="{FF2B5EF4-FFF2-40B4-BE49-F238E27FC236}">
                  <a16:creationId xmlns:a16="http://schemas.microsoft.com/office/drawing/2014/main" id="{6E099480-BC31-4FC8-AC4A-3D174FAE6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">
              <a:extLst>
                <a:ext uri="{FF2B5EF4-FFF2-40B4-BE49-F238E27FC236}">
                  <a16:creationId xmlns:a16="http://schemas.microsoft.com/office/drawing/2014/main" id="{2D3F53A1-388F-42AA-AA2E-3F93F48E3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C8B86B-2B27-4A5B-B71E-A119F6926015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1" name="말풍선: 모서리가 둥근 사각형 20">
              <a:extLst>
                <a:ext uri="{FF2B5EF4-FFF2-40B4-BE49-F238E27FC236}">
                  <a16:creationId xmlns:a16="http://schemas.microsoft.com/office/drawing/2014/main" id="{F348DE38-8C8E-49DB-9F09-C19DF2299551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22" name="그래픽 21" descr="디스크">
              <a:extLst>
                <a:ext uri="{FF2B5EF4-FFF2-40B4-BE49-F238E27FC236}">
                  <a16:creationId xmlns:a16="http://schemas.microsoft.com/office/drawing/2014/main" id="{C0919AE2-8488-4134-8C7F-775DCB3FF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36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(perceptron)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EA9423-346B-4256-9012-FB520CA6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808" y="2299358"/>
            <a:ext cx="7909820" cy="356973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B4B6445-3BB9-406E-9D0D-C6C522039B60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D70CB4-4691-4CE2-B491-107A2E9E482A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1BF34026-4702-48E9-AF4D-753E8BB6A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ECC7F7EB-DD16-4302-B303-A3E5985B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696E5C99-8F0D-44C4-AC0A-BF798AB6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39B6CD7D-31DF-41E6-A374-4C2CF12C4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EF61AC-A833-4C27-9CB1-CC8DED783BEA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05ED4878-3842-41C0-8C18-715FA3FCD58F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310255D7-0824-46D7-BEAC-31FC40E8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605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원인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이때 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 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부과됩니다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3" name="바닥글 개체 틀 3">
            <a:extLst>
              <a:ext uri="{FF2B5EF4-FFF2-40B4-BE49-F238E27FC236}">
                <a16:creationId xmlns:a16="http://schemas.microsoft.com/office/drawing/2014/main" id="{6ECD6EFF-8EFF-4778-BE50-1B55AFFC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1026" name="Picture 2" descr="https://t1.daumcdn.net/cfile/tistory/99AACA445B98F6A61E">
            <a:extLst>
              <a:ext uri="{FF2B5EF4-FFF2-40B4-BE49-F238E27FC236}">
                <a16:creationId xmlns:a16="http://schemas.microsoft.com/office/drawing/2014/main" id="{69A8FC73-3E81-4C10-A6AB-29C3BCCF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7" y="3201498"/>
            <a:ext cx="62198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77A5318-03E6-4270-96EE-BF4CE0D7FC7D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F116C5-BD17-4330-882A-ECD7DDDC1710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E7F59F5E-6ED3-4FBC-9704-3D00884EB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26FF45F0-89A7-4EF1-A189-C02BE3F8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F51AE4A8-2A13-465E-A927-8FC0E25C2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084B01D1-503F-4A67-A739-3EE0B0485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E2EC429-7ABA-414B-B7F6-DFC366DC95B6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F8F2D3FC-9C32-4662-9610-7EDB4674E89B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E2531133-E600-4E82-B7E6-D5A787AF3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7075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귤을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3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사과는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귤은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150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원입니다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일 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3" name="바닥글 개체 틀 3">
            <a:extLst>
              <a:ext uri="{FF2B5EF4-FFF2-40B4-BE49-F238E27FC236}">
                <a16:creationId xmlns:a16="http://schemas.microsoft.com/office/drawing/2014/main" id="{6ECD6EFF-8EFF-4778-BE50-1B55AFFC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2050" name="Picture 2" descr="https://t1.daumcdn.net/cfile/tistory/99499E4E5B98F6C10E">
            <a:extLst>
              <a:ext uri="{FF2B5EF4-FFF2-40B4-BE49-F238E27FC236}">
                <a16:creationId xmlns:a16="http://schemas.microsoft.com/office/drawing/2014/main" id="{5B352E32-2D08-45B4-8079-FC5FB6B8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11594"/>
            <a:ext cx="6553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113831B-84CA-4ABF-88EB-D872BDA48D4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C3E6F5-AF89-4A16-BA5C-58876B6CA4D0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76416355-4F4F-430B-967F-CEA31355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DF403AD4-3365-4271-B8BF-00E1DA6A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67963070-3533-411C-9608-E6387C68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9115208F-B858-4500-8BEB-90A8F822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33017B-D984-403F-BD86-47CE73CD8842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3BBA96C6-AA0E-4E86-94D2-CF4FF66ED2FA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F4503AB9-D848-4724-84E9-CA249A7BA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875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뉴런을 학습할 때에는 거의 모든 경우 행렬로 연산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역전파는 행렬로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이루어져야함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(Y = W·X + B)</a:t>
            </a: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Affine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계층이란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실제 계산이 이루어 지는 층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(Y= W·X + B)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Affine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계층을 통과한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Y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는 이후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sigmoid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함수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Softmax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함수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ReLU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함수 등을 통과하여 다음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로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전달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235E28-A37B-428C-ABEF-3F1AACE19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2"/>
          <a:stretch/>
        </p:blipFill>
        <p:spPr>
          <a:xfrm>
            <a:off x="6953668" y="2438006"/>
            <a:ext cx="4248743" cy="262597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FCE6D25-D545-46B2-9D2F-0F28F7C6532C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E5F19F-983D-4C10-A22F-33AECBF14813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1681525D-744B-4979-9521-9D456CF8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80FE4AB0-21F3-42FB-8D78-5B411B408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AE97F3E0-F08D-400E-8780-9419FE28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5088978B-E0AB-4056-963E-89739A091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32C1011-9D3D-4740-9FE5-9C338678FAD9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7D7C8271-7504-4811-8577-FE783C02C94C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93299BB7-803B-46AB-9AE0-32FFD7812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440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77D29FE-D358-4BF3-90A9-80155164F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53" y="2140694"/>
            <a:ext cx="5657371" cy="2996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3678" y="1845734"/>
                <a:ext cx="9612001" cy="402336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오류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(Back Propagation)</a:t>
                </a:r>
              </a:p>
              <a:p>
                <a:pPr marL="0" indent="0">
                  <a:buNone/>
                </a:pP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역전파를 위해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편미분을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해보자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각각에 편미분한 행렬을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머신러닝에서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역전파란 발생한 오차에 대하여 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미분한 값을 계속 뒤로 전달하는 것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전파되는 값은 커지지 않음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: 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중간에 </a:t>
                </a:r>
                <a:r>
                  <a:rPr lang="en-US" altLang="ko-KR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softmax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함수 등 활성화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함수를 통과하며 값이 줄어들기 때문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3678" y="1845734"/>
                <a:ext cx="9612001" cy="4023360"/>
              </a:xfrm>
              <a:blipFill>
                <a:blip r:embed="rId4"/>
                <a:stretch>
                  <a:fillRect l="-571" t="-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5200" y="6221771"/>
            <a:ext cx="4299857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D97E7D-A83C-4A63-ACDD-8D505BEDE809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825EAA0-7713-4E39-854D-00ECC6667A0D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ACF10B03-859D-4883-94E3-7E48946D3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 다이어그램">
              <a:extLst>
                <a:ext uri="{FF2B5EF4-FFF2-40B4-BE49-F238E27FC236}">
                  <a16:creationId xmlns:a16="http://schemas.microsoft.com/office/drawing/2014/main" id="{960EA7CB-36D8-40A8-84CC-39B27B648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레벨이 있는 피라미드">
              <a:extLst>
                <a:ext uri="{FF2B5EF4-FFF2-40B4-BE49-F238E27FC236}">
                  <a16:creationId xmlns:a16="http://schemas.microsoft.com/office/drawing/2014/main" id="{56855704-400C-49C2-B3AF-7273EFDB4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35724D15-9713-43D2-B4DD-02D7FC4B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3F42836-A540-4D0E-964A-DAD590D6544D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99277635-BB9C-4E45-A687-1EDBF50F5870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C76998A9-6704-4816-8461-D38EF228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88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실제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들의 구성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Affine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계층과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Activation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계층의 반복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5200" y="6221771"/>
            <a:ext cx="4299857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DE4BF5-42D2-47C1-A75C-773F75D0F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42" y="2959721"/>
            <a:ext cx="8409716" cy="277860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4C9FE8E-85FE-44BC-BC43-C7CCA26974A4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B859C4-069A-40F5-A553-6E60AB53D2DB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CE8C4DBA-942F-49E0-B333-845B985B6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512E05B0-6A1B-4F7F-9740-E99D3B93E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9D4AF8B5-DED7-49B3-BE58-717C333D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FEB74489-B90D-4D4E-A2C0-3878AB244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97A0B3-0B05-4B20-BB65-811129DD0B9A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AF67A948-0F4E-487A-8F42-9B5122BB224C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FE2139FC-E8AD-40B2-8A40-EBB701CA8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50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문제점과 해결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수렴 속도가 느림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Momentum term(1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차 미분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Hessian(2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차미분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) –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더 정확하지만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계산량이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증가해 계산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cost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면에서 적절한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trade-off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 필요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과다학습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(Overfitting) 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문제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Weight Decay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Stochastic Descent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Early Stopping</a:t>
            </a:r>
          </a:p>
          <a:p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Local Minimum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찾는 문제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– Global minimum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찾기 어려움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Global searching algorithm: Simulated Annealing, Genetic Algorithm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007C246C-B54E-430D-B061-815A350BB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3EDD97-90F7-41F2-8A15-249C97ADC5D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47C737D-D377-494E-B6BF-90D68C667070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581FF264-755E-4DA6-BC4C-308B29C3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A9A5678A-67DE-4AA7-8846-F52C61D0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114363B1-5AA5-46B0-A9A9-40DFAFC9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FCC92E93-2365-45BE-BA02-185A92E4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FF98382-F50C-4CFF-8D58-668ADE394ED3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31B801B3-1209-4BC4-9332-6357FA082861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504DC386-FDB5-40B9-B329-22EE1C04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015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(Multi-Layer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Perceptron. MLP)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활용 예시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다양한 감독 학습 문제에 적용 가능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입력과 출력이 다차원인 경우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입력과 출력이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이산값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/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연속값인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경우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MNIST 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데이터셋에 적용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en-US" altLang="ko-KR" sz="2000" dirty="0" err="1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LeCun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Cortes, &amp; Burges, 1998)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 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입력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숫자 이미지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픽셀값의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벡터 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부터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9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까지의 숫자 클래스 값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스팸 메일 여과기 만들기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(Clark, </a:t>
            </a:r>
            <a:r>
              <a:rPr lang="en-US" altLang="ko-KR" sz="2000" dirty="0" err="1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Koprinska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&amp; Poon, 2003)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 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입력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메일에 나오는 단어들에 대한 빈도수 벡터 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스팸인지 아닌지를 판별하는 두 개의 클래스 값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16B941-E925-4277-9DE3-C355B2BF8367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F7F64C-5053-4FF4-81C4-610C90085219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9" name="그래픽 8" descr="워크플로">
              <a:extLst>
                <a:ext uri="{FF2B5EF4-FFF2-40B4-BE49-F238E27FC236}">
                  <a16:creationId xmlns:a16="http://schemas.microsoft.com/office/drawing/2014/main" id="{FD88C225-E7D3-485D-9094-AC9A61D42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0" name="그래픽 9" descr="네트워크 다이어그램">
              <a:extLst>
                <a:ext uri="{FF2B5EF4-FFF2-40B4-BE49-F238E27FC236}">
                  <a16:creationId xmlns:a16="http://schemas.microsoft.com/office/drawing/2014/main" id="{37F45A65-6B66-4267-912B-54FC6B27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레벨이 있는 피라미드">
              <a:extLst>
                <a:ext uri="{FF2B5EF4-FFF2-40B4-BE49-F238E27FC236}">
                  <a16:creationId xmlns:a16="http://schemas.microsoft.com/office/drawing/2014/main" id="{2AA1AB90-2E7F-42E9-91EC-0EEA06DC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61B66207-4DD1-4A3D-A1D6-C750717D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E80FB5-CE9B-4BE2-A5DE-B75EA2E79304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A162558C-7147-42FE-8D95-F5C49B183BE8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43D76372-7ECD-4AD4-888A-F6662DF0E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927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요약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DA3D44-F42F-461E-9488-D307AB59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26" y="2353808"/>
            <a:ext cx="7198410" cy="330232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B08CE1C-3F37-455B-911F-71D1B85C72C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DECB8F-014C-4DAE-B7A5-DF4689FF61DB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EC1CCFBC-A89A-49B7-90DD-2D392DF99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FFEAEAD2-D4C2-476D-85A6-21236E82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71BB7E41-43C8-4D85-9B16-0A69D352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02AF07C8-FB1A-4A71-A618-5E3DE28F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D61190-1E8E-4DC6-9FEC-F785CAD9D436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7211EFFE-D734-45B1-8D63-295F6FE1A892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89F2CB8D-F0A2-4B88-95CE-53337C824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01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요약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08CE1C-3F37-455B-911F-71D1B85C72C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DECB8F-014C-4DAE-B7A5-DF4689FF61DB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EC1CCFBC-A89A-49B7-90DD-2D392DF99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FFEAEAD2-D4C2-476D-85A6-21236E82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71BB7E41-43C8-4D85-9B16-0A69D352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02AF07C8-FB1A-4A71-A618-5E3DE28F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D61190-1E8E-4DC6-9FEC-F785CAD9D436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7211EFFE-D734-45B1-8D63-295F6FE1A892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89F2CB8D-F0A2-4B88-95CE-53337C824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9F4D60D-2779-40B3-8E13-36B319532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47812"/>
            <a:ext cx="7337956" cy="452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5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(perceptron)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C84C25-7F8D-442B-A09A-9F10D160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80" y="2267502"/>
            <a:ext cx="7406952" cy="344266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09A14A8-D05F-4AD7-BC3A-60FC7BBE83E5}"/>
              </a:ext>
            </a:extLst>
          </p:cNvPr>
          <p:cNvSpPr/>
          <p:nvPr/>
        </p:nvSpPr>
        <p:spPr>
          <a:xfrm>
            <a:off x="7343192" y="3601616"/>
            <a:ext cx="1045029" cy="774441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83176E-70B1-46E2-B2E8-9CD982A92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916" y="3520849"/>
            <a:ext cx="2293622" cy="67312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7701DA3-74E7-48E5-8C46-7ED08AEC925A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DB4618E-8284-4375-8439-8E1EFB0C383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9055CC5D-EBCF-4B13-AD7D-3ECD4BB2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 다이어그램">
              <a:extLst>
                <a:ext uri="{FF2B5EF4-FFF2-40B4-BE49-F238E27FC236}">
                  <a16:creationId xmlns:a16="http://schemas.microsoft.com/office/drawing/2014/main" id="{3FA47172-D601-4747-93BF-97FE572F2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레벨이 있는 피라미드">
              <a:extLst>
                <a:ext uri="{FF2B5EF4-FFF2-40B4-BE49-F238E27FC236}">
                  <a16:creationId xmlns:a16="http://schemas.microsoft.com/office/drawing/2014/main" id="{38C8D522-0E94-40E2-99AF-1EDC96195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094B0F19-576D-4C4E-A879-1ED999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6F161C-2B1A-4CA0-9576-60649DC24BDB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C53D2F3D-FFB3-4EF7-B871-3EB058218CDC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D9B8AA69-A305-4E98-8E11-B156224F1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35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(perceptron)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AC0CD8-0DD4-4F10-86E9-BF98FB75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271" y="2238052"/>
            <a:ext cx="7933701" cy="282119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1A9C2AA-AAF0-4C8A-A9C8-91CFB873B6A0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FF7A98-8084-4E49-B5EF-4F2722323CCD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F95BE6F3-8265-4151-BAA3-45C76F81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3BA696A6-056C-4470-98CC-C7EF9947D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7B3B0531-CFC6-4EED-B3AF-AE08EC791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AC21CA6F-17A7-471F-B8B1-F03EA6599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A832C8-B039-4BD2-8395-7293BA751062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CA697454-A6F4-4CA6-A6B5-E97059B04E17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2BE5C781-76CC-4443-B05E-AB5223B0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51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(perceptron)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326C5D-5FFF-4DEA-BCDF-0FCC0675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16" y="2319735"/>
            <a:ext cx="6872967" cy="398561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B1ADDBD-CFAB-4D2C-A207-9A52EE1F5BEE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8F79FF-2355-4D82-AF25-30CC6E38E229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A9322EFD-4247-4C1C-AD4E-840F5DE76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96F4B954-18F8-46E4-A467-42EF58C35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51EC3F63-074C-42CE-96A3-E7922FB14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92A9D305-2C9B-4A27-AD3F-19865C94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CD0F02-0972-4E44-B27B-2289120E7000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470FECFA-5602-4223-A673-C9933D0DC3B5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2B96A698-2E72-468D-8717-02F807B41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29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(single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델타규칙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1E61F4-5F65-494B-B1AC-B2DEAFF1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41" y="2319268"/>
            <a:ext cx="5000174" cy="1109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8951FE-4C5E-487C-8272-50A25E0D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541" y="3655793"/>
            <a:ext cx="5462463" cy="150283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063697B-6864-4AE5-84E7-427F87FD8982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D0E1500-501D-4A94-8E99-D1AB971688DA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C9318CC2-0C2D-4CC8-AF4F-7C138A243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2E775DD7-F0BC-4187-A5BF-4D862EB73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974C6329-6A26-4BBE-910D-65C2DB346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8D865A1E-1D30-46DC-900A-CAEF1D5B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B92EE10-628D-4F72-92F0-792501D65D0F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952C624C-0313-4825-B1E5-7A4C248B8FF8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F2B87121-FEE5-4991-842C-8DDBD023E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2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(single perceptron)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델타규칙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53B309C-AB45-4E87-8C40-E127C4AAA92E}"/>
              </a:ext>
            </a:extLst>
          </p:cNvPr>
          <p:cNvSpPr/>
          <p:nvPr/>
        </p:nvSpPr>
        <p:spPr>
          <a:xfrm>
            <a:off x="5728996" y="2547257"/>
            <a:ext cx="2369975" cy="811763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B3897-83FA-474E-B14E-FCD187CB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733" y="2361017"/>
            <a:ext cx="5991275" cy="368441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C45350D-7D80-4B41-8795-0A096A4E8566}"/>
              </a:ext>
            </a:extLst>
          </p:cNvPr>
          <p:cNvSpPr/>
          <p:nvPr/>
        </p:nvSpPr>
        <p:spPr>
          <a:xfrm>
            <a:off x="5728996" y="2677886"/>
            <a:ext cx="2369975" cy="597159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364237-9B66-4033-97D8-709E7BBC458D}"/>
              </a:ext>
            </a:extLst>
          </p:cNvPr>
          <p:cNvSpPr/>
          <p:nvPr/>
        </p:nvSpPr>
        <p:spPr>
          <a:xfrm>
            <a:off x="6726016" y="3451384"/>
            <a:ext cx="2369975" cy="597159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5190583-29B1-4AAD-B5EC-A45CE4825CAF}"/>
              </a:ext>
            </a:extLst>
          </p:cNvPr>
          <p:cNvSpPr/>
          <p:nvPr/>
        </p:nvSpPr>
        <p:spPr>
          <a:xfrm>
            <a:off x="7382270" y="4160746"/>
            <a:ext cx="1267208" cy="489246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4CD348-34D6-402B-8C02-836B4A059C14}"/>
              </a:ext>
            </a:extLst>
          </p:cNvPr>
          <p:cNvSpPr/>
          <p:nvPr/>
        </p:nvSpPr>
        <p:spPr>
          <a:xfrm>
            <a:off x="5095392" y="5627631"/>
            <a:ext cx="2760984" cy="489246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3BCEEB9-780E-48EF-876F-E04E2A4015DA}"/>
              </a:ext>
            </a:extLst>
          </p:cNvPr>
          <p:cNvSpPr/>
          <p:nvPr/>
        </p:nvSpPr>
        <p:spPr>
          <a:xfrm>
            <a:off x="8229600" y="2547257"/>
            <a:ext cx="2258008" cy="39438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학습 데이터 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N</a:t>
            </a:r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BE1162D-CAF3-4987-90CD-A836495372AF}"/>
              </a:ext>
            </a:extLst>
          </p:cNvPr>
          <p:cNvSpPr/>
          <p:nvPr/>
        </p:nvSpPr>
        <p:spPr>
          <a:xfrm>
            <a:off x="9189524" y="3527884"/>
            <a:ext cx="2258008" cy="39438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오차 계산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(E</a:t>
            </a:r>
            <a:r>
              <a:rPr lang="en-US" altLang="ko-KR" baseline="-250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d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9BE2F43-CC54-4E96-8F32-8FB60A4EB06E}"/>
              </a:ext>
            </a:extLst>
          </p:cNvPr>
          <p:cNvSpPr/>
          <p:nvPr/>
        </p:nvSpPr>
        <p:spPr>
          <a:xfrm>
            <a:off x="8826504" y="4137489"/>
            <a:ext cx="2258008" cy="69846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f</a:t>
            </a:r>
            <a:r>
              <a:rPr lang="en-US" altLang="ko-KR" baseline="300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(d)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출력 값</a:t>
            </a:r>
            <a:endParaRPr lang="en-US" altLang="ko-KR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y</a:t>
            </a:r>
            <a:r>
              <a:rPr lang="en-US" altLang="ko-KR" baseline="300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(d)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학습데이터 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y</a:t>
            </a:r>
            <a:endParaRPr lang="ko-KR" altLang="en-US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73E8D0D-DA65-4A64-B7FD-4DAB3AFF9756}"/>
              </a:ext>
            </a:extLst>
          </p:cNvPr>
          <p:cNvSpPr/>
          <p:nvPr/>
        </p:nvSpPr>
        <p:spPr>
          <a:xfrm>
            <a:off x="8015874" y="5430416"/>
            <a:ext cx="2258008" cy="79842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w</a:t>
            </a:r>
            <a:r>
              <a:rPr lang="en-US" altLang="ko-KR" baseline="-25000" dirty="0" err="1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가중치</a:t>
            </a:r>
            <a:endParaRPr lang="en-US" altLang="ko-KR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가중치들을 학습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!!</a:t>
            </a:r>
            <a:endParaRPr lang="ko-KR" altLang="en-US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C459FF-81B0-4A6E-8ACF-B9ACDAEAF3B8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EB1702-6DD3-4AFE-935D-AE0A88FF0EF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래픽 20" descr="워크플로">
              <a:extLst>
                <a:ext uri="{FF2B5EF4-FFF2-40B4-BE49-F238E27FC236}">
                  <a16:creationId xmlns:a16="http://schemas.microsoft.com/office/drawing/2014/main" id="{299621F6-22FC-4182-90AE-741057C0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22" name="그래픽 21" descr="네트워크 다이어그램">
              <a:extLst>
                <a:ext uri="{FF2B5EF4-FFF2-40B4-BE49-F238E27FC236}">
                  <a16:creationId xmlns:a16="http://schemas.microsoft.com/office/drawing/2014/main" id="{D2E3CD15-C630-4560-B958-62986156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23" name="그래픽 22" descr="레벨이 있는 피라미드">
              <a:extLst>
                <a:ext uri="{FF2B5EF4-FFF2-40B4-BE49-F238E27FC236}">
                  <a16:creationId xmlns:a16="http://schemas.microsoft.com/office/drawing/2014/main" id="{E39D533D-0B98-44A1-BB06-6AD23FB5C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25" name="그래픽 24" descr="네트워크">
              <a:extLst>
                <a:ext uri="{FF2B5EF4-FFF2-40B4-BE49-F238E27FC236}">
                  <a16:creationId xmlns:a16="http://schemas.microsoft.com/office/drawing/2014/main" id="{02039A08-ABAE-4667-9296-5CF966E8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C3482-814E-43D9-BBBE-E69C6C2D5A54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7" name="말풍선: 모서리가 둥근 사각형 26">
              <a:extLst>
                <a:ext uri="{FF2B5EF4-FFF2-40B4-BE49-F238E27FC236}">
                  <a16:creationId xmlns:a16="http://schemas.microsoft.com/office/drawing/2014/main" id="{321ADD06-C4B5-4C20-9B79-CD2798AE07B7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28" name="그래픽 27" descr="디스크">
              <a:extLst>
                <a:ext uri="{FF2B5EF4-FFF2-40B4-BE49-F238E27FC236}">
                  <a16:creationId xmlns:a16="http://schemas.microsoft.com/office/drawing/2014/main" id="{E25E652D-04A1-46E1-A235-BCE6E1F27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406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(single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델타규칙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D4C90-B171-4FCC-9BD4-67F71820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50" y="2265952"/>
            <a:ext cx="7317881" cy="387028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616828-62A0-4BCB-ADF7-ABF8B5BB21CE}"/>
              </a:ext>
            </a:extLst>
          </p:cNvPr>
          <p:cNvCxnSpPr>
            <a:cxnSpLocks/>
          </p:cNvCxnSpPr>
          <p:nvPr/>
        </p:nvCxnSpPr>
        <p:spPr>
          <a:xfrm>
            <a:off x="2364302" y="2920482"/>
            <a:ext cx="430141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1F2B32-BB81-4DAD-BB74-6F354DF31557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010801D-C6E5-4224-BB68-0198CD8373A8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22D1011D-A565-4DBD-A709-917B2A6A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 다이어그램">
              <a:extLst>
                <a:ext uri="{FF2B5EF4-FFF2-40B4-BE49-F238E27FC236}">
                  <a16:creationId xmlns:a16="http://schemas.microsoft.com/office/drawing/2014/main" id="{616548F5-1916-42ED-A8F4-4894C48CF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레벨이 있는 피라미드">
              <a:extLst>
                <a:ext uri="{FF2B5EF4-FFF2-40B4-BE49-F238E27FC236}">
                  <a16:creationId xmlns:a16="http://schemas.microsoft.com/office/drawing/2014/main" id="{54B90C52-CA5E-4DB9-BD3D-51EE344C6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FE63C6F7-C6CA-4154-8D10-ADBCE2CC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C4A88B2-EA7F-47C5-B3D7-05F6039976CA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59F5262B-7661-4EAA-A02B-28A6924AD9D6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C7FE2900-847F-463A-9650-CC8EED7A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1580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14015" y="275253"/>
            <a:ext cx="1067507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지난 시간 복습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(single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델타규칙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델타규칙을 바탕으로 모멘텀을 추가하거나 속도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가속도 등을 사용하여 학습을 시키는 방법들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Adam optimizer, SGD optimizer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등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583A52-0F37-44F2-B666-E77A8B7B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05" y="2334374"/>
            <a:ext cx="6250212" cy="195479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50DC015-9E20-4A5D-BE5F-58E1D12FA0D9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2BF6D4D-3938-4856-B17B-1816248BC6F7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CAFEC51E-45A9-4463-86A4-5A6A44801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8B44365C-78F9-41DA-9CCD-C374357D0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926F3830-27D6-4934-BA55-35F9E1E46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ACF51033-AFB0-4D11-902D-5662E947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C6112C-DE0A-4102-AA4B-3CEFF7651F8D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3CE35F55-4615-454F-A19B-B7F3B9234AD1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79C6D536-2A66-47C7-9E23-BB3C94A67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21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5531</TotalTime>
  <Words>1681</Words>
  <Application>Microsoft Office PowerPoint</Application>
  <PresentationFormat>와이드스크린</PresentationFormat>
  <Paragraphs>337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a고딕15</vt:lpstr>
      <vt:lpstr>맑은 고딕</vt:lpstr>
      <vt:lpstr>Arial</vt:lpstr>
      <vt:lpstr>Cambria Math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이세호</dc:creator>
  <cp:lastModifiedBy>이세호</cp:lastModifiedBy>
  <cp:revision>104</cp:revision>
  <dcterms:created xsi:type="dcterms:W3CDTF">2021-08-04T07:05:45Z</dcterms:created>
  <dcterms:modified xsi:type="dcterms:W3CDTF">2022-01-05T06:51:11Z</dcterms:modified>
</cp:coreProperties>
</file>